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9" r:id="rId21"/>
    <p:sldId id="290" r:id="rId22"/>
    <p:sldId id="307" r:id="rId23"/>
    <p:sldId id="306" r:id="rId24"/>
    <p:sldId id="308" r:id="rId25"/>
    <p:sldId id="294" r:id="rId26"/>
    <p:sldId id="291" r:id="rId27"/>
    <p:sldId id="305" r:id="rId28"/>
    <p:sldId id="293" r:id="rId29"/>
    <p:sldId id="30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74" r:id="rId40"/>
    <p:sldId id="266" r:id="rId41"/>
    <p:sldId id="309" r:id="rId42"/>
    <p:sldId id="260" r:id="rId43"/>
    <p:sldId id="259" r:id="rId44"/>
    <p:sldId id="286" r:id="rId45"/>
    <p:sldId id="269" r:id="rId46"/>
    <p:sldId id="267" r:id="rId47"/>
    <p:sldId id="268" r:id="rId48"/>
  </p:sldIdLst>
  <p:sldSz cx="12192000" cy="6858000"/>
  <p:notesSz cx="6858000" cy="9144000"/>
  <p:embeddedFontLst>
    <p:embeddedFont>
      <p:font typeface="ArcadeClassic" panose="00000400000000000000" pitchFamily="2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DePixel" panose="02000507070000020004" pitchFamily="50" charset="0"/>
      <p:bold r:id="rId5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13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3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7:19.480" idx="9">
    <p:pos x="10" y="10"/>
    <p:text>Inserire una slide su simple html dom o spiegare solo a parole?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02/09/2019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6.wdp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comments" Target="../comments/comment1.xml"/><Relationship Id="rId3" Type="http://schemas.microsoft.com/office/2007/relationships/hdphoto" Target="../media/hdphoto13.wdp"/><Relationship Id="rId7" Type="http://schemas.openxmlformats.org/officeDocument/2006/relationships/image" Target="../media/image30.png"/><Relationship Id="rId12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28.pn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openxmlformats.org/officeDocument/2006/relationships/hyperlink" Target="http://localhos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32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omments" Target="../comments/comment3.xml"/><Relationship Id="rId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openxmlformats.org/officeDocument/2006/relationships/image" Target="../media/image16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microsoft.com/office/2007/relationships/hdphoto" Target="../media/hdphoto6.wdp"/><Relationship Id="rId7" Type="http://schemas.microsoft.com/office/2007/relationships/hdphoto" Target="../media/hdphoto11.wdp"/><Relationship Id="rId12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microsoft.com/office/2007/relationships/hdphoto" Target="../media/hdphoto10.wdp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2043" y="-2015685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18A88F3-C664-42EC-9938-41BD4216DA29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78AA8AE-B655-427A-8677-42183ABFEF33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877DE38-4518-4B49-9B16-20A0051B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7310" y="6275696"/>
            <a:ext cx="390113" cy="391886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BE5AE89-8DBE-4265-AACA-967AB5F419E0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7E29A36-41AE-4041-A397-30F8C44C46CE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7E72957-C882-431C-97E2-B43F01E11E4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2AE73C8-F10E-4991-96F4-C7DEE161063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EE5804-1D08-4265-9663-2AECCD7C574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D6CA91-CAE9-4BB2-A9E0-71868EBCBC0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76964180-D101-4176-A10D-E0D10BA0976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</a:t>
            </a:r>
            <a:r>
              <a:rPr lang="it-IT"/>
              <a:t>, DataRilascio</a:t>
            </a:r>
            <a:r>
              <a:rPr lang="it-IT" dirty="0"/>
              <a:t>, Apprezzamento, Voto, </a:t>
            </a:r>
            <a:r>
              <a:rPr lang="it-IT" dirty="0" err="1"/>
              <a:t>PeakUtenti</a:t>
            </a:r>
            <a:r>
              <a:rPr lang="it-IT" dirty="0"/>
              <a:t>, </a:t>
            </a:r>
            <a:r>
              <a:rPr lang="it-IT" dirty="0" err="1"/>
              <a:t>AvgUtenti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E89DCB-80BA-4B9A-9B78-FD9C5D918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5254" y="6275696"/>
            <a:ext cx="390113" cy="391886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9F09A27-FC1A-4D62-B32F-97506E8EA779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BB5B92-08CC-4213-9912-45F12D337B60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99FEB77-5D32-486F-8FDA-A9F0695588D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348AD69-26C1-46AA-AF55-9FE2348AF3E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81E766E-3FE4-416B-8AB1-7C8330B4DE8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82B76CE-1C89-454A-B2B4-4D34F4A0E21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3F9EEBE-D64B-45D4-BC39-2361C144250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91D2875-C830-4FAE-BE46-160DAA279EA9}"/>
              </a:ext>
            </a:extLst>
          </p:cNvPr>
          <p:cNvSpPr/>
          <p:nvPr/>
        </p:nvSpPr>
        <p:spPr>
          <a:xfrm>
            <a:off x="2484675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</a:t>
            </a:r>
            <a:r>
              <a:rPr lang="it-IT" sz="2000"/>
              <a:t>, 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</a:t>
            </a:r>
            <a:r>
              <a:rPr lang="it-IT" sz="1800"/>
              <a:t>, 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7B469ED9-5561-4774-8942-1B3CB1BCB02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65A562A-71D6-4FAF-9A58-FE61BF08E26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CEFCDF3-AA30-4C67-A9F2-32B2BA22D6D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678DC0C-553B-489E-97C3-2C78F2E0ABE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5E95EBC-AE55-4CF3-B2AD-60C534FDDD69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47EE5AA-A6E1-45E0-842C-93B0617C143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697CA80-E154-4B7D-AF66-C7DC10256411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F5E0C1C-C710-40CD-B0CA-0AB913699F23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0D76AA2-7B73-441B-AF74-C897834A094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90B12C1-9E75-4F8C-A641-DD7B391C33E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DB5D5AC-36A4-41F6-8514-8F23DCFAE421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50D6735-BCD6-4BAE-8B8C-6CEB3A25F501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AAE7082-1901-40C6-80CE-9C0EEF0EA76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666D16D-836A-4CB3-91F9-527FF4FD8E2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22F8C23-2A65-4667-881E-B0F24D891A23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3B68001-D60C-493C-BFE6-AE2D62868167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9C4D87C-18DC-4217-8545-65BD06A88C0C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F8E601F-E915-4FD4-B090-6267948D2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609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</a:t>
            </a:r>
            <a:r>
              <a:rPr lang="it-IT" sz="2400"/>
              <a:t>, 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2100" dirty="0"/>
              <a:t> </a:t>
            </a:r>
            <a:r>
              <a:rPr lang="it-IT" sz="2100" b="1" dirty="0"/>
              <a:t>GIOCO </a:t>
            </a:r>
            <a:r>
              <a:rPr lang="it-IT" sz="2100" dirty="0"/>
              <a:t>(Nome, ID, Descrizione, Genere, Sviluppatore, Publisher, Immagini, Logo</a:t>
            </a:r>
            <a:r>
              <a:rPr lang="it-IT" sz="2100"/>
              <a:t>, DataRilascio</a:t>
            </a:r>
            <a:r>
              <a:rPr lang="it-IT" sz="2100" dirty="0"/>
              <a:t>, Apprezzamento, Voto, _, _, _, _, _), </a:t>
            </a:r>
          </a:p>
          <a:p>
            <a:pPr marL="457200" lvl="1" indent="0">
              <a:buNone/>
            </a:pPr>
            <a:r>
              <a:rPr lang="it-IT" sz="2100" b="1" dirty="0"/>
              <a:t>PREZZI </a:t>
            </a:r>
            <a:r>
              <a:rPr lang="it-IT" sz="2100" dirty="0"/>
              <a:t>(Nome, _, _, _, _, _),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(ID, </a:t>
            </a:r>
            <a:r>
              <a:rPr lang="it-IT" sz="2400" dirty="0" err="1"/>
              <a:t>PeakUtenti</a:t>
            </a:r>
            <a:r>
              <a:rPr lang="it-IT" sz="2400" dirty="0"/>
              <a:t>, </a:t>
            </a:r>
            <a:r>
              <a:rPr lang="it-IT" sz="2400" dirty="0" err="1"/>
              <a:t>AvgUtenti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PeakUtenti</a:t>
            </a:r>
            <a:r>
              <a:rPr lang="it-IT" sz="2100" dirty="0"/>
              <a:t>, </a:t>
            </a:r>
            <a:r>
              <a:rPr lang="it-IT" sz="2100" dirty="0" err="1"/>
              <a:t>AvgUtenti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ADBEFF5A-A13C-4047-AEB6-317455ACBB4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F6669A1-72BA-46FF-A3A4-980B6C46B3E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7A76C40-9AC2-4D04-809B-D38B405F9B9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252C40F-ACF7-4814-8B2C-75D41716E83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D2E0E61-9640-422C-B368-8798F395E97C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B244C4F-8561-44E5-B873-4233D67261B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C650B44-6B4C-4104-99F5-AEC24DA00CFF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722984-8273-4A09-90C0-2E161C7301D5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90887644-875C-4AF0-86F6-F61934C0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68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EAFFBC4-E6B2-4B58-95FB-EF57B6BFC72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B900ED-EF95-47CC-A894-08FFD476822F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65D2523-90BF-4A28-822F-46FD448FD8DB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965A82F-3FE6-4422-B487-D7D3A9CF761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39A7BBE-7030-44A4-BE7D-93AA1E5CF29F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6419E7-8163-423C-A04B-A1B080879B78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CF88806-BAC8-4958-B16A-77BAF98C700D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83EE014-12B9-4E01-B30E-7B1DC7E49EA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Segnaposto contenuto 23">
            <a:extLst>
              <a:ext uri="{FF2B5EF4-FFF2-40B4-BE49-F238E27FC236}">
                <a16:creationId xmlns:a16="http://schemas.microsoft.com/office/drawing/2014/main" id="{B27A3A6B-EBA5-4868-84E1-2C4F988D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41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010D8C67-7975-47E8-A83C-C6237399FC0E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4BC7662-459D-41A7-94AE-206CE3A3A9C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E04BA85-74F5-45D3-BADB-9F3AD1F0965B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383D3A9-8164-4DF5-8B86-5A193568CF85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8D00FDA-52CB-41ED-8EA1-12497EB74D7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8A15D9-B104-488A-B079-391BD308D414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12C8BE3-B7E4-4A8E-B90E-DD6B1FAA189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7D33D3B-2E45-44CC-80D2-7C3CD6D77A37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BD0413C8-2587-4C15-A21E-7E6766B99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5" y="6233687"/>
            <a:ext cx="470067" cy="470067"/>
          </a:xfrm>
          <a:prstGeom prst="rect">
            <a:avLst/>
          </a:prstGeom>
        </p:spPr>
      </p:pic>
      <p:pic>
        <p:nvPicPr>
          <p:cNvPr id="35" name="Segnaposto contenuto 23">
            <a:extLst>
              <a:ext uri="{FF2B5EF4-FFF2-40B4-BE49-F238E27FC236}">
                <a16:creationId xmlns:a16="http://schemas.microsoft.com/office/drawing/2014/main" id="{68BE1E79-27EC-4514-993F-7530DC30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98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Descrizione, Genere, Sviluppatore, Publisher, Immagini, Logo,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Apprezzamento, 	     Voto,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Followers, Spettatori, Video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 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51F4982-56B3-44F3-B29F-30E1E4EEF60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23B7BEA-3912-43B2-AA5D-5DA5C5D3FE8E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6A53876-A706-48AD-A22D-6B0EFB51ABFB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0ECA619-447C-4FC6-B962-C15C08012E6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CD5A0A8-61C8-4A3D-9182-5B96CCBD5D43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4144C28-99E9-4133-83CC-FC62FBBAD756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B3BEC9D-8371-4F15-BBFC-75740B649C4B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177BB27-AE54-42B6-AD3A-7BA45A47C27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D4B5EFF4-9279-4585-85A5-7A80993E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8B0E861-F4B7-4246-8371-A8E806E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54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MIN(Prezzo_G2A, Prezzo_G2Play, </a:t>
            </a:r>
            <a:r>
              <a:rPr lang="it-IT" sz="1800" dirty="0" err="1">
                <a:latin typeface="+mj-lt"/>
              </a:rPr>
              <a:t>Prezzo_Greenman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Prezzo_Kinguin</a:t>
            </a:r>
            <a:r>
              <a:rPr lang="it-IT" sz="1800" dirty="0">
                <a:latin typeface="+mj-lt"/>
              </a:rPr>
              <a:t>)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MigliorPrezzo</a:t>
            </a:r>
            <a:r>
              <a:rPr lang="it-IT" sz="1800" dirty="0">
                <a:latin typeface="+mj-lt"/>
              </a:rPr>
              <a:t>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Prezzi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683139C5-3F85-465E-A00D-BFC2E54F3C4C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6F2DE69-A705-4D3B-BBA2-A2F6135BB678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DCF457D-FA1F-40E4-8FC9-17D050B5409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3AD3EF9-9303-472F-9FD4-A983BD12B6DA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3CBC643-7D9A-4C4A-9EB8-B25B0101ACC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10CB30D-262A-4C5F-BCC3-D5FA751EAD2A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BCEEDB5-2F45-47DB-A34F-4B26966B84AA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3E89EB6-BB4D-44D2-B248-3104C3225E1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ED637F8-7EE4-4D34-BE41-A12EE044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D825DE52-535F-48E4-9097-9C322184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32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SuggestionByTag</a:t>
            </a:r>
            <a:r>
              <a:rPr lang="it-IT" sz="2000" dirty="0"/>
              <a:t> (Nome, Descrizione)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_,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Codice),</a:t>
            </a:r>
          </a:p>
          <a:p>
            <a:pPr marL="457200" lvl="1" indent="0">
              <a:buNone/>
            </a:pPr>
            <a:r>
              <a:rPr lang="it-IT" sz="1800" dirty="0"/>
              <a:t>Genere = </a:t>
            </a:r>
            <a:r>
              <a:rPr lang="it-IT" sz="1800" dirty="0" err="1"/>
              <a:t>NomeTag</a:t>
            </a:r>
            <a:r>
              <a:rPr lang="it-IT" sz="1800" dirty="0"/>
              <a:t>;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Genere=( </a:t>
            </a: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endParaRPr lang="it-IT" sz="1800" dirty="0">
              <a:latin typeface="+mj-lt"/>
            </a:endParaRP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TAG</a:t>
            </a: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r>
              <a:rPr lang="it-IT" sz="1800" dirty="0">
                <a:latin typeface="+mj-lt"/>
              </a:rPr>
              <a:t>=‘’Action, </a:t>
            </a:r>
            <a:r>
              <a:rPr lang="it-IT" sz="1800" dirty="0" err="1">
                <a:latin typeface="+mj-lt"/>
              </a:rPr>
              <a:t>MultiPlayer</a:t>
            </a:r>
            <a:r>
              <a:rPr lang="it-IT" sz="1800" dirty="0">
                <a:latin typeface="+mj-lt"/>
              </a:rPr>
              <a:t>’’);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2AC344B5-B12F-4697-B13C-65EA6958837F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03EE7D0-75C3-4401-95FF-DC16AABA0E1B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31EF65B-2AA1-49A5-A2DC-79D26E15ED9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5FB4E46-6822-47B2-885D-08DF6A6E079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E2839C3-E192-4E38-917B-7AF5899D7B4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B8B4B58-0BD0-4730-A496-7E92945BE994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1B86498-EB83-47EB-97E4-17241CED5891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1E51DC5-3AC0-48EF-BE0C-3CA2C18AE4E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D277EA18-34F4-43D4-A39C-D807CC8EF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0AEF0230-ED0E-418A-8164-8D528789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13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" y="2929360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FEB6B7D0-FCA0-4532-A0B9-828D1AEC4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52" y="6287019"/>
            <a:ext cx="390113" cy="391886"/>
          </a:xfrm>
          <a:prstGeom prst="rect">
            <a:avLst/>
          </a:prstGeom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C8EAD19-A210-4EB0-907A-18ECAF0E1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387DDB4-47A4-4456-BCD9-E149635EBE36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EB5150A2-5726-47E6-BEF9-E13B08315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0" y="4407112"/>
            <a:ext cx="692230" cy="50763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3ACF4B8-CE02-412C-A9EE-3D37F775B4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7" y="3866852"/>
            <a:ext cx="677564" cy="5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fonte: </a:t>
            </a:r>
          </a:p>
          <a:p>
            <a:pPr lvl="1"/>
            <a:r>
              <a:rPr lang="it-IT" sz="1800" dirty="0"/>
              <a:t>Nella prima fase viene cercato il gioco che matcha esattamente il nome passato al </a:t>
            </a:r>
            <a:r>
              <a:rPr lang="it-IT" sz="1800" dirty="0" err="1"/>
              <a:t>wrapper</a:t>
            </a:r>
            <a:r>
              <a:rPr lang="it-IT" sz="1800" dirty="0"/>
              <a:t>.</a:t>
            </a:r>
          </a:p>
          <a:p>
            <a:pPr lvl="1"/>
            <a:r>
              <a:rPr lang="it-IT" sz="1800" dirty="0"/>
              <a:t>La seconda fase, setta una serie di cookie per aggirare i controlli fatti dalla fonte(età,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0AD30AA-5307-4DE8-A889-EF058A3C9E5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EE8125E-CC36-4980-AE19-8F7473266F7C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0154D59-8C47-4077-899A-13A2C206BC8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DB89996-A010-4745-82FF-BDCF106A63E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C1C16CB-9104-4A3E-B490-5EDDDD3A60E8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E2A26FB-8030-4F5B-958C-7A45884E21A8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FC9AA27-D5A0-4F0E-A750-FD1EE1F727E2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0B4AF72-874E-49EE-9F3E-92927E26327D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0B869F0-CFE0-4BCB-A201-4041B8E7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0839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7927D63C-FE6E-4DFA-BC9C-9154171CE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93" y="6261015"/>
            <a:ext cx="722475" cy="48164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14A69C-08EB-4807-8ACB-CB0F7AD60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224C90-E636-4F59-82B1-2B00A2AB8A1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E40B1BB-4BE1-4B13-BEE2-14F14FC868E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0C1FC8C-7F7A-4787-B74C-616730F0012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E5EA58A-B6F3-48E4-A624-4B0AEFB73DB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E1C9103-B7D8-47FC-B3A7-6915A06AE04B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BDDD977-5498-456F-BACC-5D9A9BB8073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C01D83D-6640-4D7A-BD1D-30B4A018F92A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E6D8E69-F01A-46AD-A224-F961E2A7DF2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6CB949C8-C583-44DB-854B-6D5BF9C8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3" y="6261015"/>
            <a:ext cx="722475" cy="48164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34D4864-3B3F-461E-8321-B68FEADFC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CheckGameAvailability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lavora insieme al </a:t>
            </a:r>
            <a:r>
              <a:rPr lang="it-IT" sz="2000" dirty="0" err="1"/>
              <a:t>wrapper</a:t>
            </a:r>
            <a:r>
              <a:rPr lang="it-IT" sz="2000" dirty="0"/>
              <a:t> </a:t>
            </a:r>
            <a:r>
              <a:rPr lang="it-IT" sz="2000" dirty="0" err="1"/>
              <a:t>twitch_top_games</a:t>
            </a:r>
            <a:r>
              <a:rPr lang="it-IT" sz="2000" dirty="0"/>
              <a:t>, si occupa di controllare se i giochi restituiti da </a:t>
            </a:r>
            <a:r>
              <a:rPr lang="it-IT" sz="2000" dirty="0" err="1"/>
              <a:t>Twitch</a:t>
            </a:r>
            <a:r>
              <a:rPr lang="it-IT" sz="2000" dirty="0"/>
              <a:t> sono presenti su </a:t>
            </a:r>
            <a:r>
              <a:rPr lang="it-IT" sz="2000" dirty="0" err="1"/>
              <a:t>Steam</a:t>
            </a:r>
            <a:r>
              <a:rPr lang="it-IT" sz="2000" dirty="0"/>
              <a:t>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F55F86D-F635-48D1-B118-98E52FD340C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1096CF8-4B3D-4E44-9403-324B6D672A9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8DA2896-D47A-446D-A80C-6EA0BB50909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9A60529-8094-4590-895E-B5539AB9804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88EF34E-1D0C-43F1-BE4F-F785696E3179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4F68EF7-24D6-4CEF-85A3-7CDB37E18D4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23421B9-0815-400F-B45E-F0A2BCC009B6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6D1B906-8589-48A2-AB76-7765DAF464AC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E789683-3A0D-4D1A-9F49-FF8A23BE985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50590D2D-D411-4FE5-8719-950143A03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7209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E81FB036-9FDE-49B4-97A5-5FD2565CF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0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SearchByName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fornisce una serie di risultati in base ad una ricerca effettuata tramite una serie di keyword. La ricerca viene fatta sulla fonte </a:t>
            </a:r>
            <a:r>
              <a:rPr lang="it-IT" sz="2000" dirty="0" err="1"/>
              <a:t>Steam</a:t>
            </a:r>
            <a:r>
              <a:rPr lang="it-IT" sz="2000" dirty="0"/>
              <a:t> e restituisce i primi 25 giochi che matchano la query effettuata.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4A95D2A-D8BD-4000-B694-AF83BC7533BF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84E19C1-A56B-41BE-9331-936CE32EE5B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EC7D322-E171-4D52-8AC0-6327B9B41B75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0F23755-11C7-4DE0-873E-061B6CFCC030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9C04467-ACC9-4D17-8BFF-A0AF6C07E860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4E7BD85-3823-488D-9776-74F24886088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9CA1A68-84D9-4E4F-8CBE-B0C17430C7EE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623D338-84ED-43BC-9C57-FDA922F53965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CF51D4F2-2FBC-43B2-B8DB-789027C6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4233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188BA758-219D-4101-9312-ECEB4794D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SearchByTag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restituisce una lista di giochi dalla fonte </a:t>
            </a:r>
            <a:r>
              <a:rPr lang="it-IT" sz="2000" dirty="0" err="1"/>
              <a:t>Steam</a:t>
            </a:r>
            <a:r>
              <a:rPr lang="it-IT" sz="2000" dirty="0"/>
              <a:t> in base a dei tag specificati dagli utenti. I tag sono delle etichette che specificano delle caratteristiche dei giochi (es. genere, tipologia, </a:t>
            </a:r>
            <a:r>
              <a:rPr lang="it-IT" sz="2000" dirty="0" err="1"/>
              <a:t>ecc</a:t>
            </a:r>
            <a:r>
              <a:rPr lang="it-IT" sz="2000" dirty="0"/>
              <a:t>), ad ogni tag è associato un valore numerico. La lista dei tag è stata precedentemente scaricata e salvata sul server nel file </a:t>
            </a:r>
            <a:r>
              <a:rPr lang="it-IT" sz="2000" i="1" dirty="0" err="1"/>
              <a:t>tags.json</a:t>
            </a:r>
            <a:r>
              <a:rPr lang="it-IT" sz="2000" dirty="0"/>
              <a:t>.</a:t>
            </a:r>
          </a:p>
          <a:p>
            <a:r>
              <a:rPr lang="it-IT" sz="2400" b="1" dirty="0"/>
              <a:t>URL:</a:t>
            </a:r>
            <a:r>
              <a:rPr lang="it-IT" sz="1800" dirty="0"/>
              <a:t> </a:t>
            </a:r>
            <a:r>
              <a:rPr lang="it-IT" sz="2000" dirty="0" err="1"/>
              <a:t>l’url</a:t>
            </a:r>
            <a:r>
              <a:rPr lang="it-IT" sz="2000" dirty="0"/>
              <a:t> utilizzato si compone di diversi parametri concatenati tramite “&amp;”:</a:t>
            </a:r>
          </a:p>
          <a:p>
            <a:pPr lvl="1"/>
            <a:r>
              <a:rPr lang="it-IT" sz="1800" dirty="0"/>
              <a:t>tags, dove vengono specificati uno o più tag (es. </a:t>
            </a:r>
            <a:r>
              <a:rPr lang="it-IT" sz="1800" dirty="0" err="1"/>
              <a:t>singleplayer&amp;action</a:t>
            </a:r>
            <a:r>
              <a:rPr lang="it-IT" sz="1800" dirty="0"/>
              <a:t>)</a:t>
            </a:r>
          </a:p>
          <a:p>
            <a:pPr marL="457200" lvl="1" indent="0" algn="ctr">
              <a:buNone/>
            </a:pPr>
            <a:r>
              <a:rPr lang="en-GB" sz="1800" dirty="0"/>
              <a:t>“</a:t>
            </a:r>
            <a:r>
              <a:rPr lang="it-IT" sz="1800" dirty="0"/>
              <a:t>https://store.steampowered.com/search/?ignore_preferences=1&amp;</a:t>
            </a:r>
            <a:r>
              <a:rPr lang="it-IT" sz="1800" dirty="0">
                <a:solidFill>
                  <a:srgbClr val="FF0000"/>
                </a:solidFill>
              </a:rPr>
              <a:t>tags</a:t>
            </a:r>
            <a:r>
              <a:rPr lang="it-IT" sz="1800" dirty="0"/>
              <a:t>=LISTATAGS</a:t>
            </a:r>
            <a:r>
              <a:rPr lang="en-GB" sz="1800" dirty="0"/>
              <a:t>”</a:t>
            </a:r>
            <a:endParaRPr lang="it-IT" sz="1800" dirty="0"/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additional_search_options</a:t>
            </a:r>
            <a:r>
              <a:rPr lang="en-GB" sz="1800" dirty="0"/>
              <a:t>"]/div[1]/div[2]”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8050698-10B4-458B-BAE5-7084400D6C0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994D9EF-3777-48DE-AEDE-01DB893FE2C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B91DF68-FB43-414A-B728-DBB2EF67FE63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1BDF6DE-6256-4CB9-92FC-1D559857AC64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95C03A5-0FD1-412C-AF80-9311294F292A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332759D-9C38-43E9-9F97-B9792BD726A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23DD8B9-ED30-4996-B2A5-170E9FC4297C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B72EC47-869E-41AE-84B1-43F8FCFA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66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C405761-8DBF-4B57-9E46-5A9EDFA58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indicato,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EF535CA-BE63-495B-9405-E6A8942677E1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94A0702-CCB3-4D15-8CBA-B5F0D744A9AA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07532E4-BC72-4A03-8025-E52B2ACF8D4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5D75553-227B-452F-8390-CEE5F6CF9E6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0EDF370-E932-4045-B1EB-B5F12F83F80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C09F702-B395-4F50-9984-D7ED3CAAF4C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2CD37993-39D8-46FD-8E8B-909F5D37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1541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318EE32-9C48-4E16-A7B1-159B0E3E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</a:t>
            </a:r>
            <a:r>
              <a:rPr lang="it-IT" sz="1800"/>
              <a:t>facendo broadcast </a:t>
            </a:r>
            <a:r>
              <a:rPr lang="it-IT" sz="1800" dirty="0"/>
              <a:t>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A1EB892-5AE0-4121-8125-CD111DE0CD4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6132EF8-1968-4FAA-9A6C-E13C08DBB77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D6C2145-4A73-4ED3-B833-169877A846A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C1C403E-FD56-40B9-A42E-DD9BA50A529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722160F-A74C-49CF-B9E9-DF926EB5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3" y="6261015"/>
            <a:ext cx="722475" cy="48164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019F98B-4111-45B0-A517-DF0035AF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5197" y="6269426"/>
            <a:ext cx="437090" cy="4370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094F87F-73F0-4728-AA43-0A35CA311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r>
              <a:rPr lang="it-IT" sz="2400" b="1" dirty="0"/>
              <a:t> (</a:t>
            </a:r>
            <a:r>
              <a:rPr lang="it-IT" sz="2400" b="1" dirty="0" err="1"/>
              <a:t>TopGame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 primi 3 giochi con l’indice di popolarità più alto. L’endpoint per l’accesso alle API utilizzato è </a:t>
            </a:r>
            <a:r>
              <a:rPr lang="it-IT" sz="1800" i="1" dirty="0" err="1"/>
              <a:t>Kraken</a:t>
            </a:r>
            <a:r>
              <a:rPr lang="it-IT" sz="1800" i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5C71820-5310-4B91-BA4E-D24CBF78B24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714A44C-E6F9-492C-8F85-BD5EBA3DA22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B4191BA-504A-4741-AFC2-87C8504F5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65" y="6261015"/>
            <a:ext cx="722475" cy="48164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8FEBEEA-8FEA-4D97-8AD0-453EF464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099" y="6269426"/>
            <a:ext cx="437090" cy="43709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372794AD-8428-492D-80D9-70E1C87D528E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130C3E6-1BA8-4407-903D-7E4182541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453AB-1F15-49CE-8C46-83071F9BF86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EA1B650-7533-4D9E-A58A-D09F52AD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4757" y="6269426"/>
            <a:ext cx="437090" cy="43709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22CB5B5-8FF7-4958-9F76-76ABDEDCDED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D5C67F2-69E1-447B-BF24-171FE6B8295F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9B1C7C1-F10B-4A7E-859A-15E52160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GameSystemRequirements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requisiti di sistema (minimi e raccomandati) relativi al gioco desiderato.</a:t>
            </a:r>
            <a:endParaRPr lang="it-IT" sz="1800" dirty="0"/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"https://gamesystemrequirements.com/</a:t>
            </a:r>
            <a:r>
              <a:rPr lang="en-GB" sz="1800" dirty="0" err="1"/>
              <a:t>search?q</a:t>
            </a:r>
            <a:r>
              <a:rPr lang="en-GB" sz="1800" dirty="0"/>
              <a:t>=NOMEGIOCO”</a:t>
            </a:r>
          </a:p>
          <a:p>
            <a:pPr lvl="1"/>
            <a:r>
              <a:rPr lang="en-GB" sz="1800" dirty="0"/>
              <a:t>“/html/body/div[2]/div[1]/div[4]”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9D8021F-205D-4CC0-A5F3-8EB17AB8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655" y="6269426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379AB384-F2CA-436B-87C2-8D37350C4A2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CEFE12BF-3112-43B3-B117-2B825C9B0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2892780"/>
            <a:ext cx="8084635" cy="14193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GB" i="1" dirty="0" err="1"/>
              <a:t>Fornire</a:t>
            </a:r>
            <a:r>
              <a:rPr lang="en-GB" i="1" dirty="0"/>
              <a:t> un </a:t>
            </a:r>
            <a:r>
              <a:rPr lang="en-GB" i="1" dirty="0" err="1"/>
              <a:t>ambiente</a:t>
            </a:r>
            <a:r>
              <a:rPr lang="en-GB" i="1" dirty="0"/>
              <a:t> </a:t>
            </a:r>
            <a:r>
              <a:rPr lang="en-GB" i="1" dirty="0" err="1"/>
              <a:t>nel</a:t>
            </a:r>
            <a:r>
              <a:rPr lang="en-GB" i="1" dirty="0"/>
              <a:t> quale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giocatore</a:t>
            </a:r>
            <a:r>
              <a:rPr lang="en-GB" i="1" dirty="0"/>
              <a:t>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trovare</a:t>
            </a:r>
            <a:r>
              <a:rPr lang="en-GB" i="1" dirty="0"/>
              <a:t> </a:t>
            </a:r>
            <a:r>
              <a:rPr lang="en-GB" i="1" dirty="0" err="1"/>
              <a:t>tutte</a:t>
            </a:r>
            <a:r>
              <a:rPr lang="en-GB" i="1" dirty="0"/>
              <a:t> le </a:t>
            </a:r>
            <a:r>
              <a:rPr lang="en-GB" i="1" dirty="0" err="1"/>
              <a:t>informazioni</a:t>
            </a:r>
            <a:r>
              <a:rPr lang="en-GB" i="1" dirty="0"/>
              <a:t> sui </a:t>
            </a:r>
            <a:r>
              <a:rPr lang="en-GB" i="1" dirty="0" err="1"/>
              <a:t>giochi</a:t>
            </a:r>
            <a:r>
              <a:rPr lang="en-GB" i="1" dirty="0"/>
              <a:t> a cui è </a:t>
            </a:r>
            <a:r>
              <a:rPr lang="en-GB" i="1" dirty="0" err="1"/>
              <a:t>interessato</a:t>
            </a:r>
            <a:r>
              <a:rPr lang="en-GB" i="1" dirty="0"/>
              <a:t>, ma </a:t>
            </a:r>
            <a:r>
              <a:rPr lang="en-GB" i="1" dirty="0" err="1"/>
              <a:t>anche</a:t>
            </a:r>
            <a:r>
              <a:rPr lang="en-GB" i="1" dirty="0"/>
              <a:t> </a:t>
            </a:r>
            <a:r>
              <a:rPr lang="en-GB" i="1" dirty="0" err="1"/>
              <a:t>scoprirne</a:t>
            </a:r>
            <a:r>
              <a:rPr lang="en-GB" i="1" dirty="0"/>
              <a:t> di </a:t>
            </a:r>
            <a:r>
              <a:rPr lang="en-GB" i="1" dirty="0" err="1"/>
              <a:t>nuovi</a:t>
            </a:r>
            <a:r>
              <a:rPr lang="en-GB" i="1" dirty="0"/>
              <a:t> </a:t>
            </a:r>
            <a:r>
              <a:rPr lang="en-GB" i="1"/>
              <a:t>in base </a:t>
            </a:r>
            <a:r>
              <a:rPr lang="en-GB" i="1" dirty="0"/>
              <a:t>le </a:t>
            </a:r>
            <a:r>
              <a:rPr lang="en-GB" i="1" dirty="0" err="1"/>
              <a:t>proprie</a:t>
            </a:r>
            <a:r>
              <a:rPr lang="en-GB" i="1" dirty="0"/>
              <a:t> </a:t>
            </a:r>
            <a:r>
              <a:rPr lang="en-GB" i="1" dirty="0" err="1"/>
              <a:t>preferenze</a:t>
            </a:r>
            <a:r>
              <a:rPr lang="en-GB" i="1" dirty="0"/>
              <a:t>”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A39ABF8-1FC3-4494-BCFD-A75D6122871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DD10431-4D63-4917-83B9-FD9FB9F54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10E41392-F74B-48D5-B2EE-5069C69D7E7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23B92B3-2B1F-4090-B343-2052C4C1329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5EDF0258-1133-49B3-B6DE-CC048E58F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64" y="6267619"/>
            <a:ext cx="390113" cy="391886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254412AA-3A8F-40F7-B692-D8ACF30ECCFC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indicato, dal sito della fonte. La fonte tende a bloccare tutte le chiamate che non risultano veritiere,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72A6F35-40EC-4D46-B544-0FB13E59C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4212" y="6269426"/>
            <a:ext cx="437090" cy="43709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EFC283C-83E3-4AF0-8CAE-21F487E6E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97DEE9-D157-4B74-8BBA-C17C29ADC407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2607911-6159-4C7C-AB94-A89D0D05D9A4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697D8E3-E078-4A5E-AF83-30B98BA6827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52E01-4321-4289-AC49-D50E15C2045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795BBDF-EC08-49AE-85FA-14C34862FDA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8C34CF0-C303-4A49-AC02-5F3375D1488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7B6A75F-410E-44C0-A6F6-BA88E1DE949E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5C60A62-ECEC-40C1-BF92-3DA23747BC21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BBC2E1-0386-4E84-B285-04A2B08A9EC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A00730D-F794-45AA-B1AF-AAAA191B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5" y="6233687"/>
            <a:ext cx="470067" cy="47006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96DCD7EA-7C50-4037-80ED-B1786CCDD886}"/>
              </a:ext>
            </a:extLst>
          </p:cNvPr>
          <p:cNvSpPr/>
          <p:nvPr/>
        </p:nvSpPr>
        <p:spPr>
          <a:xfrm>
            <a:off x="7033810" y="638409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03AF90AE-AA70-45CA-927A-0470A7F2F964}"/>
              </a:ext>
            </a:extLst>
          </p:cNvPr>
          <p:cNvSpPr/>
          <p:nvPr/>
        </p:nvSpPr>
        <p:spPr>
          <a:xfrm>
            <a:off x="7082555" y="643649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399E38F-C024-404F-AE09-56F2F7536D5B}"/>
              </a:ext>
            </a:extLst>
          </p:cNvPr>
          <p:cNvSpPr/>
          <p:nvPr/>
        </p:nvSpPr>
        <p:spPr>
          <a:xfrm>
            <a:off x="6979279" y="6435189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F006326-E26B-4FCD-B6D9-FB23A34056A6}"/>
              </a:ext>
            </a:extLst>
          </p:cNvPr>
          <p:cNvSpPr/>
          <p:nvPr/>
        </p:nvSpPr>
        <p:spPr>
          <a:xfrm>
            <a:off x="7006033" y="640689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14C4C37E-FE23-4A81-A0A4-4A3C88EEA272}"/>
              </a:ext>
            </a:extLst>
          </p:cNvPr>
          <p:cNvSpPr/>
          <p:nvPr/>
        </p:nvSpPr>
        <p:spPr>
          <a:xfrm>
            <a:off x="7060052" y="646247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246BB99-F7E2-4C9D-9EB8-D42283F132EA}"/>
              </a:ext>
            </a:extLst>
          </p:cNvPr>
          <p:cNvSpPr/>
          <p:nvPr/>
        </p:nvSpPr>
        <p:spPr>
          <a:xfrm>
            <a:off x="7060634" y="640516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3C80B2-B018-4160-B2B9-32C0E2F4FE96}"/>
              </a:ext>
            </a:extLst>
          </p:cNvPr>
          <p:cNvSpPr/>
          <p:nvPr/>
        </p:nvSpPr>
        <p:spPr>
          <a:xfrm>
            <a:off x="7003219" y="64642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E9402BE2-548E-4BE0-BEC7-87B38FBE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7209" y="6269426"/>
            <a:ext cx="437090" cy="43709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E4057FD9-854C-4A9C-A2E5-121711AE4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err="1"/>
              <a:t>gioco</a:t>
            </a:r>
            <a:r>
              <a:rPr lang="en-GB" sz="1800"/>
              <a:t> base</a:t>
            </a:r>
            <a:r>
              <a:rPr lang="en-GB" sz="1800" dirty="0"/>
              <a:t>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</a:t>
            </a:r>
            <a:r>
              <a:rPr lang="en-GB" sz="1800"/>
              <a:t>dir=asc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3508C19-277C-4B68-B2A5-249DFBCC400C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934FE4F-13B4-4E76-9E2D-1521A3F1FA2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14216E9-2099-46F3-8569-51D646F8960F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715B83-BD21-412D-BCAA-D212A529FF8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1943E8B-302D-4B23-B074-49545A3B82C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C96AB23-2B69-468F-8C93-E9F2737AA2F9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A4F452D-7209-470F-B49E-516D447DED53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CAED1E-A23D-41ED-96C7-A3D06288D3E1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3860E28-A242-407E-9449-5D8EC6DEC931}"/>
              </a:ext>
            </a:extLst>
          </p:cNvPr>
          <p:cNvSpPr/>
          <p:nvPr/>
        </p:nvSpPr>
        <p:spPr>
          <a:xfrm>
            <a:off x="7059692" y="6379512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55DAA19E-C590-4E6E-8DFF-983B183AA5A4}"/>
              </a:ext>
            </a:extLst>
          </p:cNvPr>
          <p:cNvSpPr/>
          <p:nvPr/>
        </p:nvSpPr>
        <p:spPr>
          <a:xfrm>
            <a:off x="7108437" y="643191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4AD991F5-51ED-40DD-B02F-0A5CD4CEF199}"/>
              </a:ext>
            </a:extLst>
          </p:cNvPr>
          <p:cNvSpPr/>
          <p:nvPr/>
        </p:nvSpPr>
        <p:spPr>
          <a:xfrm>
            <a:off x="7005161" y="6430608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5C000B7-7905-4B9E-B582-E67F061AD1CD}"/>
              </a:ext>
            </a:extLst>
          </p:cNvPr>
          <p:cNvSpPr/>
          <p:nvPr/>
        </p:nvSpPr>
        <p:spPr>
          <a:xfrm>
            <a:off x="7031915" y="6402312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7114D80-F066-46CC-B272-500BFD7FBBA9}"/>
              </a:ext>
            </a:extLst>
          </p:cNvPr>
          <p:cNvSpPr/>
          <p:nvPr/>
        </p:nvSpPr>
        <p:spPr>
          <a:xfrm>
            <a:off x="7085934" y="645789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39096D5-7A0F-4F59-BAA1-FB228565537F}"/>
              </a:ext>
            </a:extLst>
          </p:cNvPr>
          <p:cNvSpPr/>
          <p:nvPr/>
        </p:nvSpPr>
        <p:spPr>
          <a:xfrm>
            <a:off x="7086516" y="640058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86F9003-E7B6-4970-9808-AE30304ABF69}"/>
              </a:ext>
            </a:extLst>
          </p:cNvPr>
          <p:cNvSpPr/>
          <p:nvPr/>
        </p:nvSpPr>
        <p:spPr>
          <a:xfrm>
            <a:off x="7029101" y="645962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92086E1F-73A4-42A3-9578-226D70D4B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6" y="6233687"/>
            <a:ext cx="470067" cy="470067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DF87969-3810-458F-82FA-2C5E3363F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7888" y="6269426"/>
            <a:ext cx="437090" cy="437090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D9CF16D6-DABC-4CAE-9F9D-6972E333F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52" y="6287019"/>
            <a:ext cx="390113" cy="391886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4884B086-188A-4082-BF83-0A10735D5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C0DB2D-5D43-4F50-A36C-C8636B4A8CC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B42BBF4-ACBE-44BF-AF4C-A3BEBA04B49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686B078-77A2-4FFC-A48F-7FFA9487AE49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D142162-03D8-43D0-98F1-453863BB13C3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A575CB3-F86E-4B12-A1B7-459AC7C71A56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7BDA606-4277-433D-9589-FC62E179E8B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DA7D387-A17B-47C5-BF17-61CC1328F140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D43AF7E1-8E88-4A57-9D20-4B012FC425ED}"/>
              </a:ext>
            </a:extLst>
          </p:cNvPr>
          <p:cNvSpPr/>
          <p:nvPr/>
        </p:nvSpPr>
        <p:spPr>
          <a:xfrm>
            <a:off x="7042473" y="6383474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9F73FF2-E5DF-43F1-AED1-ED36446E26F9}"/>
              </a:ext>
            </a:extLst>
          </p:cNvPr>
          <p:cNvSpPr/>
          <p:nvPr/>
        </p:nvSpPr>
        <p:spPr>
          <a:xfrm>
            <a:off x="7091218" y="643587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74B8A0A-A24D-4F81-AA81-9A7DF67E91D8}"/>
              </a:ext>
            </a:extLst>
          </p:cNvPr>
          <p:cNvSpPr/>
          <p:nvPr/>
        </p:nvSpPr>
        <p:spPr>
          <a:xfrm>
            <a:off x="6987942" y="6434570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FA2B86F-28C4-44DF-ADD0-9C42720BD6E9}"/>
              </a:ext>
            </a:extLst>
          </p:cNvPr>
          <p:cNvSpPr/>
          <p:nvPr/>
        </p:nvSpPr>
        <p:spPr>
          <a:xfrm>
            <a:off x="7014696" y="640627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8FA5B1C-A23A-4AD4-A003-9C372623760F}"/>
              </a:ext>
            </a:extLst>
          </p:cNvPr>
          <p:cNvSpPr/>
          <p:nvPr/>
        </p:nvSpPr>
        <p:spPr>
          <a:xfrm>
            <a:off x="7068715" y="6461858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4183D33-318C-4F8D-9086-4098E1FB14DC}"/>
              </a:ext>
            </a:extLst>
          </p:cNvPr>
          <p:cNvSpPr/>
          <p:nvPr/>
        </p:nvSpPr>
        <p:spPr>
          <a:xfrm>
            <a:off x="7069297" y="640454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AAD85F4-CBC8-4A07-8E91-E6ABBE2A1BCB}"/>
              </a:ext>
            </a:extLst>
          </p:cNvPr>
          <p:cNvSpPr/>
          <p:nvPr/>
        </p:nvSpPr>
        <p:spPr>
          <a:xfrm>
            <a:off x="7011882" y="646358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0C296A1-109C-4196-8965-D6499F17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71" y="6233687"/>
            <a:ext cx="470067" cy="47006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E867FB7B-B4E3-4D07-B88D-35BBB9FC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931" y="6269426"/>
            <a:ext cx="437090" cy="43709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3DAEB901-C685-48EB-BA07-A2B0D33E1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2" y="6287019"/>
            <a:ext cx="390113" cy="39188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1BD457FC-8950-4291-A65E-1F257170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/>
              <a:t>released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0033749-631C-48FB-BACA-CF038E45D9C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162A2C3-7F4F-4A0C-B2C7-E11D89A8E3A6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6C000A3-FF1A-4239-9399-60B0B6FC189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22106E8-B78A-4F49-9059-81B20723073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476DFED-2C42-4281-A7B2-AD4A7375D728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F2F9B7E1-804B-4EE0-AC99-4E18538B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43246" y="6269426"/>
            <a:ext cx="437090" cy="437090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826969F9-AD68-4CD5-960E-AB2D73B3E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85" y="6238149"/>
            <a:ext cx="610909" cy="43200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EA4ECBB0-B6E6-4EFA-93AF-DE90A6A74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10" y="6238149"/>
            <a:ext cx="610909" cy="432000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9E30EF-0CF6-41EE-B066-3DD0875D8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4F0F7C0-90A1-4BEF-88BE-C98E858CA3B7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1AFFA9C-4A41-4889-9E2A-E0BEA95011CB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C14ABD-76F1-4182-88D1-E1956A84297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7A9D7F6-B2E4-4C5E-B0B7-6C1D371FEDBC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787A3A7-D128-405E-AC26-3B93F96A3CC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A43E7C60-9118-4A45-A2DD-F2696121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2471" y="6269426"/>
            <a:ext cx="437090" cy="4370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26FF6ED2-6EFA-48C3-9C51-78FC60579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10" y="6238149"/>
            <a:ext cx="610909" cy="4320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51D7AE41-9F50-4163-9AEE-0B9C1B171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85" y="6247674"/>
            <a:ext cx="610909" cy="4320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C6EE845-4471-4E04-A42A-AD415F39F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  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EC0C2BC-6241-4E5C-A32C-A1038938FF6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EC8BA42-402D-461A-89FD-2D900980E298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8B3BDB4-FA1C-4B69-A751-0377C05B84E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9015424-B0B6-4EDD-B37D-3C25759CF058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FD6C326A-6F18-4064-8BE2-76AAA11C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516" y="6269426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3388E2B-0435-43EB-8884-C5431BD8E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10" y="6238149"/>
            <a:ext cx="610909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A685D4C-876B-4FF0-976B-F95FD95B3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10" y="6238149"/>
            <a:ext cx="610909" cy="432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409A709-8A31-42BC-A79F-A416636D4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4F3586B-D0A0-44E8-99F2-12C479D149E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18A83EB-F0B4-4B1B-A747-EB67DEE87B42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7EAC727-823E-45B9-8BDB-16CE6905F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7835" y="6269426"/>
            <a:ext cx="437090" cy="43709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36E785F-9919-419E-962B-619EABA49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67" y="6239186"/>
            <a:ext cx="610909" cy="4320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E2990A6-8BD6-4793-9E1B-9558EBF44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e quindi risulta necessario controllare che i titoli dei giochi non contengano alcune sigle nel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corretti,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  <p:sp>
        <p:nvSpPr>
          <p:cNvPr id="29" name="Rettangolo 28">
            <a:extLst>
              <a:ext uri="{FF2B5EF4-FFF2-40B4-BE49-F238E27FC236}">
                <a16:creationId xmlns:a16="http://schemas.microsoft.com/office/drawing/2014/main" id="{ADB8342B-9FCF-43D5-8657-62B8C021669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E84897C-C07C-4EDD-9499-1EF71064E6F9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E9575705-B50D-4EB8-BF34-273C7CCF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8336" y="6269426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FF1EF98-5912-44F1-9F10-87614634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67" y="6239186"/>
            <a:ext cx="610909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2A1ACF3-79BA-4768-A80A-8F01DA64C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1032" name="Picture 8" descr="Risultati immagini per javascript png">
            <a:extLst>
              <a:ext uri="{FF2B5EF4-FFF2-40B4-BE49-F238E27FC236}">
                <a16:creationId xmlns:a16="http://schemas.microsoft.com/office/drawing/2014/main" id="{25870A20-3B10-4379-813A-F05D5B9B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875" l="9981" r="91540">
                        <a14:foregroundMark x1="49905" y1="72814" x2="49905" y2="72814"/>
                        <a14:foregroundMark x1="76996" y1="89259" x2="76996" y2="89259"/>
                        <a14:foregroundMark x1="78517" y1="90875" x2="78517" y2="90875"/>
                        <a14:foregroundMark x1="91540" y1="80703" x2="91540" y2="8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37722"/>
          <a:stretch/>
        </p:blipFill>
        <p:spPr bwMode="auto">
          <a:xfrm>
            <a:off x="5209019" y="2039586"/>
            <a:ext cx="1667568" cy="1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9121F8-AE26-4C79-8800-D3746B7E9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81" y="1741363"/>
            <a:ext cx="1915486" cy="19154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189B339-E51D-424B-9B02-043151E6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4" y="2154965"/>
            <a:ext cx="2117787" cy="11437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4215D0-A745-4882-871D-428B619E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8" y="4330338"/>
            <a:ext cx="2610035" cy="785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9148B5-44AC-4667-B725-239EE9AA1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70" r="99130">
                        <a14:foregroundMark x1="11159" y1="23636" x2="11159" y2="23636"/>
                        <a14:foregroundMark x1="8986" y1="24242" x2="5507" y2="43030"/>
                        <a14:foregroundMark x1="1304" y1="50606" x2="1304" y2="50606"/>
                        <a14:foregroundMark x1="25072" y1="33636" x2="24493" y2="57576"/>
                        <a14:foregroundMark x1="24493" y1="57576" x2="24928" y2="60606"/>
                        <a14:foregroundMark x1="30870" y1="59394" x2="35942" y2="65152"/>
                        <a14:foregroundMark x1="35942" y1="65152" x2="41449" y2="65758"/>
                        <a14:foregroundMark x1="41449" y1="65758" x2="44638" y2="56061"/>
                        <a14:foregroundMark x1="44638" y1="56061" x2="44348" y2="53939"/>
                        <a14:foregroundMark x1="68696" y1="30606" x2="68696" y2="30606"/>
                        <a14:foregroundMark x1="87536" y1="24545" x2="90290" y2="24545"/>
                        <a14:foregroundMark x1="92609" y1="69697" x2="92609" y2="58182"/>
                        <a14:foregroundMark x1="92609" y1="58182" x2="93188" y2="55152"/>
                        <a14:foregroundMark x1="99130" y1="49091" x2="99130" y2="49091"/>
                        <a14:foregroundMark x1="60580" y1="31212" x2="60580" y2="31212"/>
                        <a14:foregroundMark x1="59855" y1="29697" x2="59855" y2="29697"/>
                        <a14:foregroundMark x1="52609" y1="69091" x2="5260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83" y="4077601"/>
            <a:ext cx="2698370" cy="1290525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71B5FE03-F55E-4051-A162-02A487A9C87D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74550A3C-3881-46D0-9F47-CBD381337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761" y="6269426"/>
            <a:ext cx="437090" cy="43709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5FD64974-2FD8-43AA-86A1-B727F9A1D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9" y="943876"/>
            <a:ext cx="830513" cy="6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hlinkClick r:id="rId4"/>
            <a:extLst>
              <a:ext uri="{FF2B5EF4-FFF2-40B4-BE49-F238E27FC236}">
                <a16:creationId xmlns:a16="http://schemas.microsoft.com/office/drawing/2014/main" id="{C8F5EA40-2BF1-4F32-B8C2-89F237C228C2}"/>
              </a:ext>
            </a:extLst>
          </p:cNvPr>
          <p:cNvSpPr txBox="1"/>
          <p:nvPr/>
        </p:nvSpPr>
        <p:spPr>
          <a:xfrm>
            <a:off x="3835153" y="3116062"/>
            <a:ext cx="4447496" cy="100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AA7C8639-97C7-49FB-900D-11825A66E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3" y="6275696"/>
            <a:ext cx="390113" cy="391886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9E2828D-53ED-432B-88A2-5EBAA55E7855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48C720-E0D7-4001-B725-6FF6858FC88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5B33C746-9310-4D4D-A9BC-362E42AC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2F995050-5C13-49C9-AE08-7B3D0BDBFA6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119CDB5-5B7C-460F-A008-DCF45FECB3A5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Nome, </a:t>
            </a:r>
            <a:r>
              <a:rPr lang="it-IT" sz="1800" dirty="0" err="1">
                <a:latin typeface="+mj-lt"/>
              </a:rPr>
              <a:t>Gioco.Descrizione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Descrizione, </a:t>
            </a:r>
            <a:r>
              <a:rPr lang="it-IT" sz="1800" dirty="0" err="1">
                <a:latin typeface="+mj-lt"/>
              </a:rPr>
              <a:t>Gioco.Genere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Genere, </a:t>
            </a:r>
            <a:r>
              <a:rPr lang="it-IT" sz="1800" dirty="0" err="1">
                <a:latin typeface="+mj-lt"/>
              </a:rPr>
              <a:t>Gioco.Sviluppatore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Sviluppatore, </a:t>
            </a:r>
            <a:r>
              <a:rPr lang="it-IT" sz="1800" dirty="0" err="1">
                <a:latin typeface="+mj-lt"/>
              </a:rPr>
              <a:t>Gioco.Publisher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Publisher, </a:t>
            </a:r>
            <a:r>
              <a:rPr lang="it-IT" sz="1800" dirty="0" err="1">
                <a:latin typeface="+mj-lt"/>
              </a:rPr>
              <a:t>Gioco.Immagini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Immagini, </a:t>
            </a:r>
            <a:r>
              <a:rPr lang="it-IT" sz="1800" dirty="0" err="1">
                <a:latin typeface="+mj-lt"/>
              </a:rPr>
              <a:t>Gioco.Logo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Logo, </a:t>
            </a:r>
            <a:r>
              <a:rPr lang="it-IT" sz="1800" dirty="0" err="1">
                <a:latin typeface="+mj-lt"/>
              </a:rPr>
              <a:t>Gioco.DataRilascio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Gioco.Apprezzamento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Apprezzamento, </a:t>
            </a:r>
            <a:r>
              <a:rPr lang="it-IT" sz="1800" dirty="0" err="1">
                <a:latin typeface="+mj-lt"/>
              </a:rPr>
              <a:t>Gioco.Voto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Voto, </a:t>
            </a:r>
            <a:r>
              <a:rPr lang="it-IT" sz="1800" dirty="0" err="1">
                <a:latin typeface="+mj-lt"/>
              </a:rPr>
              <a:t>Gioco.PeakUtenti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Gioco.AvgUtenti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Gioco.Followers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Followers, </a:t>
            </a:r>
            <a:r>
              <a:rPr lang="it-IT" sz="1800" dirty="0" err="1">
                <a:latin typeface="+mj-lt"/>
              </a:rPr>
              <a:t>Gioco.Spettatori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Spettatori, </a:t>
            </a:r>
            <a:r>
              <a:rPr lang="it-IT" sz="1800" dirty="0" err="1">
                <a:latin typeface="+mj-lt"/>
              </a:rPr>
              <a:t>Gioco.Video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Video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==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5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683C0D3-7C6D-424E-8EC4-DA11028DC0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70" y="4668631"/>
            <a:ext cx="834102" cy="6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3 giochi più popolari in quel momento.</a:t>
            </a:r>
          </a:p>
          <a:p>
            <a:r>
              <a:rPr lang="en-GB" sz="2000" b="1" dirty="0"/>
              <a:t>Top3ByPopularity </a:t>
            </a:r>
            <a:r>
              <a:rPr lang="en-GB" sz="2000" dirty="0"/>
              <a:t>(Nome)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_, _, _, _, _, _, _, _, _, _, _, _, </a:t>
            </a:r>
            <a:r>
              <a:rPr lang="en-GB" sz="1800" dirty="0" err="1"/>
              <a:t>Spettatori</a:t>
            </a:r>
            <a:r>
              <a:rPr lang="en-GB" sz="1800" dirty="0"/>
              <a:t>, _);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</a:t>
            </a:r>
            <a:r>
              <a:rPr lang="it-IT" sz="1800" dirty="0" err="1">
                <a:latin typeface="+mj-lt"/>
              </a:rPr>
              <a:t>TwitchTop</a:t>
            </a:r>
            <a:r>
              <a:rPr lang="it-IT" sz="1800" dirty="0">
                <a:latin typeface="+mj-lt"/>
              </a:rPr>
              <a:t>’’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err="1"/>
              <a:t>funzionamento</a:t>
            </a:r>
            <a:r>
              <a:rPr lang="en-GB" sz="2600"/>
              <a:t> base </a:t>
            </a:r>
            <a:r>
              <a:rPr lang="en-GB" sz="2600" dirty="0"/>
              <a:t>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8827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1729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69EBE0-AA77-49D0-AB08-771CCF9C1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96" y="5263550"/>
            <a:ext cx="658431" cy="46560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A65AF7-097B-47DB-A98F-64616AC0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3" y="5114710"/>
            <a:ext cx="994937" cy="9994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4ED6C8-9649-4284-ABEC-CAA8AF7D0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4" y="4329241"/>
            <a:ext cx="830511" cy="8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err="1"/>
              <a:t>informazioni</a:t>
            </a:r>
            <a:r>
              <a:rPr lang="en-GB" sz="2600"/>
              <a:t> 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7AC2699C-21B4-4A98-86B4-EEA928DB87B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2FF23765-2E13-4C4B-9C22-01B6FFBCFD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02" y="6253094"/>
            <a:ext cx="437090" cy="43709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B225015F-0F1A-4F0E-940C-D5AAAB306F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1E5133AC-BD53-42F2-9B37-AA9A3090D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3573" y="6275696"/>
            <a:ext cx="390113" cy="391886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81135076-B71D-4B46-BD9B-E654493D7D8E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0ABA8E7E-29BE-49DA-B437-214BEF1F68F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98855"/>
              </p:ext>
            </p:extLst>
          </p:nvPr>
        </p:nvGraphicFramePr>
        <p:xfrm>
          <a:off x="660764" y="1557880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154F67E4-E588-45C7-98AA-6ADC05D2B85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F13C198-0667-4B74-871E-C8882DD33D6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D9E032A-E1B0-4521-AEFE-64573ADF9DA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C92F2CC-BEC1-4849-A5F2-721440F4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44" y="6253094"/>
            <a:ext cx="437090" cy="437090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51634095-63EA-4F7C-9C47-2354E9ADB16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48ACF8E-2124-4572-92D4-F4BBDF35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3862" y="6275696"/>
            <a:ext cx="390113" cy="3918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CEFE6232-4F55-4B24-9FC4-79C23F211947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9B597CA-3BD6-4196-9A57-C9960D3C42A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D29DDB9-E3C3-416E-B92A-28FB53F49F8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velocizzare il re-query, evitare il sovraccarico delle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B68FAD25-8525-4AA9-8CFC-D7C052E1EFB7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66B9320-13D9-4E82-BB77-DF17C366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2044" y="6253094"/>
            <a:ext cx="437090" cy="437090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65C258AE-9C89-4BDB-8930-AF995536FCF1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5C4ECC7-CAAB-4E24-B8B1-7FB3F262D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9761" y="6275696"/>
            <a:ext cx="390113" cy="391886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95B6A188-79B8-41DD-BE8A-12EDF1024F6D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404136B7-53EF-4717-A7B1-6EDEB11BCD7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FDB2C982-B0B6-4CD7-AED6-313BDF85016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4C93001-D407-4C46-8E4C-27E3A5B71477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126B9FFC-3A69-4055-9A4F-5070E5852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9061" y="6253094"/>
            <a:ext cx="437090" cy="43709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7867BB24-099C-45BE-BE22-5715E859683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D1F62897-D8CA-433F-8517-9F83BA9D13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390" y="6275696"/>
            <a:ext cx="390113" cy="391886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1287D3D0-AF30-4078-A957-F59A5B829B5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09DC8966-D8DF-47ED-8E66-8921FDF08550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B2C7B826-D41C-41BF-85EC-2A2C3795C86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0C2557FA-3AF9-4A00-9395-CF004F1A54D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F36050D4-71F9-41A6-B31F-92EB1A193F9E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7EF4E994-1513-4B78-802D-7D316D77C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94" y="4920306"/>
            <a:ext cx="830513" cy="8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</a:t>
            </a:r>
            <a:r>
              <a:rPr lang="it-IT" sz="2600"/>
              <a:t>, 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PeakUtenti</a:t>
            </a:r>
            <a:r>
              <a:rPr lang="it-IT" sz="2600" dirty="0"/>
              <a:t>, </a:t>
            </a:r>
            <a:r>
              <a:rPr lang="it-IT" sz="2600" dirty="0" err="1"/>
              <a:t>AvgUtenti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3C0FAD3-884D-41E7-9668-57D4CB05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2613" y="6253094"/>
            <a:ext cx="437090" cy="43709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A27DDF3-CC5F-4D8D-A185-942422E57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0809" y="6275696"/>
            <a:ext cx="390113" cy="391886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05480F3-BE58-45AA-9DCB-267EE5D1DAD2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CB69300-45DF-4907-B0A7-740D7356396F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97F9201-5B77-4F45-B67E-7189A120B9E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B62BA08-FA97-4042-964D-5F6434D2217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A6E4B82-72F4-4FE5-89FC-B39186A7C458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1A02A77A-D245-4569-8E7D-15AC13496BF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2781</Words>
  <Application>Microsoft Office PowerPoint</Application>
  <PresentationFormat>Widescreen</PresentationFormat>
  <Paragraphs>359</Paragraphs>
  <Slides>47</Slides>
  <Notes>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Calibri</vt:lpstr>
      <vt:lpstr>DePixel</vt:lpstr>
      <vt:lpstr>Arial</vt:lpstr>
      <vt:lpstr>Calibri Light</vt:lpstr>
      <vt:lpstr>ArcadeClassic</vt:lpstr>
      <vt:lpstr>Wingdings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       query     </vt:lpstr>
      <vt:lpstr>&lt;Nome progetto&gt;</vt:lpstr>
      <vt:lpstr>Presentazione standard di PowerPoint</vt:lpstr>
      <vt:lpstr>       query     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70</cp:revision>
  <dcterms:created xsi:type="dcterms:W3CDTF">2019-04-02T20:03:35Z</dcterms:created>
  <dcterms:modified xsi:type="dcterms:W3CDTF">2019-09-02T22:37:14Z</dcterms:modified>
</cp:coreProperties>
</file>